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99FF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7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58751336638476E-2"/>
          <c:y val="0.1267626359296353"/>
          <c:w val="0.42333333333333334"/>
          <c:h val="0.7697508795365759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Потери торговых организаций</c:v>
                </c:pt>
              </c:strCache>
            </c:strRef>
          </c:tx>
          <c:dLbls>
            <c:dLbl>
              <c:idx val="0"/>
              <c:layout>
                <c:manualLayout>
                  <c:x val="-2.9756184990765044E-2"/>
                  <c:y val="-2.57419249781759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3200">
                      <a:latin typeface="+mn-lt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5216170895304754E-3"/>
                  <c:y val="-1.66989875966727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3200">
                      <a:latin typeface="+mn-lt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8943205016039665E-3"/>
                  <c:y val="-2.6624389107909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3200">
                      <a:latin typeface="+mn-lt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2890541460095265E-2"/>
                  <c:y val="-7.04599220099678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3200">
                      <a:latin typeface="+mn-lt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брак и порча товара в процессе продажи</c:v>
                </c:pt>
                <c:pt idx="1">
                  <c:v>кражи покупателей</c:v>
                </c:pt>
                <c:pt idx="2">
                  <c:v>кражи кассирами</c:v>
                </c:pt>
                <c:pt idx="3">
                  <c:v>кражи остального персонала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</c:v>
                </c:pt>
                <c:pt idx="3">
                  <c:v>0.30000000000000032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8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2800"/>
            </a:pPr>
            <a:endParaRPr lang="ru-RU"/>
          </a:p>
        </c:txPr>
      </c:legendEntry>
      <c:layout>
        <c:manualLayout>
          <c:xMode val="edge"/>
          <c:yMode val="edge"/>
          <c:x val="0.54290354330708646"/>
          <c:y val="7.9984082945441654E-2"/>
          <c:w val="0.44783719743365413"/>
          <c:h val="0.81197128655271833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кражи покупателями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2015 г.</c:v>
                </c:pt>
                <c:pt idx="1">
                  <c:v>2017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</c:v>
                </c:pt>
                <c:pt idx="1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кражи персоналом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2015 г.</c:v>
                </c:pt>
                <c:pt idx="1">
                  <c:v>2017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583040"/>
        <c:axId val="92584576"/>
      </c:barChart>
      <c:catAx>
        <c:axId val="92583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92584576"/>
        <c:crosses val="autoZero"/>
        <c:auto val="1"/>
        <c:lblAlgn val="ctr"/>
        <c:lblOffset val="100"/>
        <c:noMultiLvlLbl val="0"/>
      </c:catAx>
      <c:valAx>
        <c:axId val="92584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2400"/>
            </a:pPr>
            <a:endParaRPr lang="ru-RU"/>
          </a:p>
        </c:txPr>
        <c:crossAx val="92583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521917583869986"/>
          <c:y val="0.17905387561673475"/>
          <c:w val="0.28565827455953169"/>
          <c:h val="0.6418922487665305"/>
        </c:manualLayout>
      </c:layout>
      <c:overlay val="0"/>
      <c:txPr>
        <a:bodyPr/>
        <a:lstStyle/>
        <a:p>
          <a:pPr>
            <a:defRPr sz="2600"/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5934-1E23-4E20-B12F-A8BCDF93A74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1FDB-3EF0-4374-AC93-C31821F2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5934-1E23-4E20-B12F-A8BCDF93A74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1FDB-3EF0-4374-AC93-C31821F2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5934-1E23-4E20-B12F-A8BCDF93A74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1FDB-3EF0-4374-AC93-C31821F2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5934-1E23-4E20-B12F-A8BCDF93A74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1FDB-3EF0-4374-AC93-C31821F2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5934-1E23-4E20-B12F-A8BCDF93A74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1FDB-3EF0-4374-AC93-C31821F2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5934-1E23-4E20-B12F-A8BCDF93A74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1FDB-3EF0-4374-AC93-C31821F2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5934-1E23-4E20-B12F-A8BCDF93A74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1FDB-3EF0-4374-AC93-C31821F2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5934-1E23-4E20-B12F-A8BCDF93A74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1FDB-3EF0-4374-AC93-C31821F2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5934-1E23-4E20-B12F-A8BCDF93A74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1FDB-3EF0-4374-AC93-C31821F2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5934-1E23-4E20-B12F-A8BCDF93A74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1FDB-3EF0-4374-AC93-C31821F2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5934-1E23-4E20-B12F-A8BCDF93A74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1FDB-3EF0-4374-AC93-C31821F2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25934-1E23-4E20-B12F-A8BCDF93A74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1FDB-3EF0-4374-AC93-C31821F2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230832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МИНИСТЕРСТВО </a:t>
            </a:r>
            <a:r>
              <a:rPr lang="ru-RU" dirty="0" smtClean="0">
                <a:latin typeface="+mj-lt"/>
                <a:ea typeface="Calibri" pitchFamily="34" charset="0"/>
                <a:cs typeface="Times New Roman" pitchFamily="18" charset="0"/>
              </a:rPr>
              <a:t>НАУКИ И ВЫСШЕГО ОБРАЗОВАНИЯ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РОССИЙСКОЙ ФЕДЕРАЦИИ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ФЕДЕРАЛЬНОЕ ГОСУДАРСТВЕННОЕ БЮДЖЕТНОЕ ОБРАЗОВАТЕЛЬНОЕ УЧРЕЖДЕНИЕ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ВЫСШЕГО ОБРАЗОВАНИЯ «БАЙКАЛЬСКИЙ ГОСУДАРСТВЕННЫЙ УНИВЕРСИТЕТ»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ЧИТИНСКИЙ ИНСТИТУТ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КОЛЛЕДЖ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915816" y="1916832"/>
            <a:ext cx="3503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ДИПЛОМНАЯ РАБОТА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79512" y="2780928"/>
            <a:ext cx="89644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СОВРЕМЕННЫЕ СИСТЕМЫ ЗАЩИТЫ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ТОВАРОВ НА ПРЕДПРИЯТИИ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83568" y="4005064"/>
            <a:ext cx="80648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/>
              <a:t>Руководитель дипломной работы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/>
              <a:t>Преподаватель                                                       Ф.И.О.</a:t>
            </a:r>
            <a:endParaRPr lang="ru-RU" sz="2400" dirty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3568" y="5085184"/>
            <a:ext cx="81192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/>
              <a:t>Исполнитель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/>
              <a:t>Студент группы УУ 18-1                                        Ф.И.О.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Пути предотвращения хищений товаров в магазине: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032" y="1700808"/>
            <a:ext cx="8461448" cy="482453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/>
              <a:t>– организовать торговую зону таким образом, что бы выход из торгового зала был только через кассовый узел</a:t>
            </a:r>
          </a:p>
          <a:p>
            <a:pPr algn="just">
              <a:buNone/>
            </a:pPr>
            <a:r>
              <a:rPr lang="ru-RU" sz="2400" dirty="0" smtClean="0"/>
              <a:t>– обеспечить наличие системы замкнутого теленаблюдения</a:t>
            </a:r>
          </a:p>
          <a:p>
            <a:pPr algn="just">
              <a:buNone/>
            </a:pPr>
            <a:r>
              <a:rPr lang="ru-RU" sz="2400" dirty="0" smtClean="0"/>
              <a:t>– ввести двойную защиты товара: датчиками и этикетками. </a:t>
            </a:r>
          </a:p>
          <a:p>
            <a:pPr algn="just">
              <a:buNone/>
            </a:pPr>
            <a:r>
              <a:rPr lang="ru-RU" sz="2400" dirty="0" smtClean="0"/>
              <a:t>– разработать комплекс административных мер</a:t>
            </a:r>
          </a:p>
          <a:p>
            <a:pPr algn="just">
              <a:buNone/>
            </a:pPr>
            <a:r>
              <a:rPr lang="ru-RU" sz="2400" dirty="0" smtClean="0"/>
              <a:t>–отработать алгоритм взаимодействия: продавец – кассир – охранник. </a:t>
            </a:r>
          </a:p>
          <a:p>
            <a:pPr algn="just">
              <a:buNone/>
            </a:pPr>
            <a:r>
              <a:rPr lang="ru-RU" sz="2400" dirty="0" smtClean="0"/>
              <a:t>– правильное размещение продавцов и охранников в торговом зале</a:t>
            </a:r>
          </a:p>
          <a:p>
            <a:pPr algn="just">
              <a:buNone/>
            </a:pPr>
            <a:r>
              <a:rPr lang="ru-RU" sz="2400" dirty="0" smtClean="0"/>
              <a:t>– использовать информацию о наличии в торговом зале систем видеонаблюдения.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188640"/>
            <a:ext cx="7128792" cy="8925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/>
              <a:t>Цели </a:t>
            </a:r>
            <a:r>
              <a:rPr lang="ru-RU" sz="3200" dirty="0"/>
              <a:t>дипломной </a:t>
            </a:r>
            <a:r>
              <a:rPr lang="ru-RU" sz="3200" dirty="0" smtClean="0"/>
              <a:t>работы: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9024" y="1196752"/>
            <a:ext cx="8605464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1) изучение </a:t>
            </a:r>
            <a:r>
              <a:rPr lang="ru-RU" sz="2400" dirty="0"/>
              <a:t>организации защиты магазинов от </a:t>
            </a:r>
            <a:r>
              <a:rPr lang="ru-RU" sz="2400" dirty="0" smtClean="0"/>
              <a:t>краж; </a:t>
            </a:r>
            <a:endParaRPr lang="ru-RU" sz="2400" dirty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2) анализ </a:t>
            </a:r>
            <a:r>
              <a:rPr lang="ru-RU" sz="2400" dirty="0"/>
              <a:t>деятельности торгового </a:t>
            </a:r>
            <a:r>
              <a:rPr lang="ru-RU" sz="2400" dirty="0" smtClean="0"/>
              <a:t>предприятия;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/>
              <a:t>3) анализ использования различных технологий защиты торговых организаций от воровства.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71600" y="2996952"/>
            <a:ext cx="7200799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51520" y="3811012"/>
            <a:ext cx="8712968" cy="30469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1)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Раскрыть характеристику современных средства защиты товаров.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2) Определить характерные на сегодняшний день способы хищения товаров.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3) провести анализ эффективности использования технологий защиты от краж на торговом предприятии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4) Разработать рекомендации по совершенствованию мероприятий, способствующих снижению краж в магазине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008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защиты магазина от хищений сегодня используется целый комплекс решений, таких как: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496944" cy="44210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base">
              <a:buNone/>
            </a:pPr>
            <a:r>
              <a:rPr lang="ru-RU" dirty="0" smtClean="0"/>
              <a:t>– системы охранной сигнализации;</a:t>
            </a:r>
          </a:p>
          <a:p>
            <a:pPr>
              <a:buNone/>
            </a:pPr>
            <a:r>
              <a:rPr lang="ru-RU" dirty="0" smtClean="0"/>
              <a:t>– визуальное наблюдение;</a:t>
            </a:r>
          </a:p>
          <a:p>
            <a:pPr>
              <a:buNone/>
            </a:pPr>
            <a:r>
              <a:rPr lang="ru-RU" dirty="0" smtClean="0"/>
              <a:t>– системы видеонаблюдения;</a:t>
            </a:r>
          </a:p>
          <a:p>
            <a:pPr>
              <a:buNone/>
            </a:pPr>
            <a:r>
              <a:rPr lang="ru-RU" dirty="0" smtClean="0"/>
              <a:t>– обзорные зеркала;</a:t>
            </a:r>
          </a:p>
          <a:p>
            <a:pPr>
              <a:buNone/>
            </a:pPr>
            <a:r>
              <a:rPr lang="ru-RU" dirty="0" smtClean="0"/>
              <a:t>– системы </a:t>
            </a:r>
            <a:r>
              <a:rPr lang="ru-RU" dirty="0" err="1" smtClean="0"/>
              <a:t>противокражного</a:t>
            </a:r>
            <a:r>
              <a:rPr lang="ru-RU" dirty="0" smtClean="0"/>
              <a:t> оборудования;</a:t>
            </a:r>
          </a:p>
          <a:p>
            <a:pPr>
              <a:buNone/>
            </a:pPr>
            <a:r>
              <a:rPr lang="ru-RU" dirty="0" smtClean="0"/>
              <a:t>– системы защиты товара на стеллажах;</a:t>
            </a:r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err="1" smtClean="0"/>
              <a:t>сейферы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ПОТЕРИ ТОРГОВЫХ ОРГАНИЗАЦИЙ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344342"/>
              </p:ext>
            </p:extLst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Мероприятия, способствующие снижению хищений в магазине: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9715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180000" indent="0" algn="just">
              <a:spcBef>
                <a:spcPts val="0"/>
              </a:spcBef>
              <a:buNone/>
            </a:pPr>
            <a:r>
              <a:rPr lang="ru-RU" dirty="0" smtClean="0"/>
              <a:t>1. Улучшение планировки магазина и расположения стеллажей;</a:t>
            </a:r>
          </a:p>
          <a:p>
            <a:pPr marL="180000" indent="0" algn="just">
              <a:spcBef>
                <a:spcPts val="0"/>
              </a:spcBef>
              <a:buNone/>
            </a:pPr>
            <a:r>
              <a:rPr lang="ru-RU" dirty="0" smtClean="0"/>
              <a:t>2. Ужесточение контроля за движением товаров;</a:t>
            </a:r>
          </a:p>
          <a:p>
            <a:pPr marL="180000" indent="0" algn="just">
              <a:spcBef>
                <a:spcPts val="0"/>
              </a:spcBef>
              <a:buNone/>
            </a:pPr>
            <a:r>
              <a:rPr lang="ru-RU" dirty="0" smtClean="0"/>
              <a:t>3.     Подготовка персонала;</a:t>
            </a:r>
          </a:p>
          <a:p>
            <a:pPr marL="180000" indent="0" algn="just">
              <a:spcBef>
                <a:spcPts val="0"/>
              </a:spcBef>
              <a:buNone/>
            </a:pPr>
            <a:r>
              <a:rPr lang="ru-RU" dirty="0" smtClean="0"/>
              <a:t>4.     Изменение кадровой политики;</a:t>
            </a:r>
          </a:p>
          <a:p>
            <a:pPr marL="180000" indent="0" algn="just">
              <a:spcBef>
                <a:spcPts val="0"/>
              </a:spcBef>
              <a:buNone/>
            </a:pPr>
            <a:r>
              <a:rPr lang="ru-RU" dirty="0" smtClean="0"/>
              <a:t>5.     Внедрение систем безопасности;</a:t>
            </a:r>
          </a:p>
          <a:p>
            <a:pPr marL="180000" indent="0" algn="just">
              <a:spcBef>
                <a:spcPts val="0"/>
              </a:spcBef>
              <a:buNone/>
            </a:pPr>
            <a:r>
              <a:rPr lang="ru-RU" dirty="0" smtClean="0"/>
              <a:t>6. Интеграция комплексных систем безопасности включающих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ОБЪЕКТ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sz="3600" dirty="0" smtClean="0"/>
              <a:t>Торговое предприятие ООО «</a:t>
            </a:r>
            <a:r>
              <a:rPr lang="ru-RU" sz="3600" dirty="0" err="1" smtClean="0"/>
              <a:t>Kari</a:t>
            </a:r>
            <a:r>
              <a:rPr lang="ru-RU" sz="3600" dirty="0" smtClean="0"/>
              <a:t>» – динамично развивающаяся  федеральная международная сеть магазинов модной обуви и аксессуаров для мужчин, женщин и детей. Основной акцент компании нацелен на продаже качественной и недорогой обуви.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561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Системы защиты от краж предприятия ООО «</a:t>
            </a:r>
            <a:r>
              <a:rPr lang="en-US" dirty="0" smtClean="0"/>
              <a:t>Kari</a:t>
            </a:r>
            <a:r>
              <a:rPr lang="ru-RU" dirty="0" smtClean="0"/>
              <a:t>» состоят из комплексной системы безопасности: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852936"/>
            <a:ext cx="8229600" cy="318519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– системы охранной сигнализации;</a:t>
            </a:r>
          </a:p>
          <a:p>
            <a:pPr>
              <a:buNone/>
            </a:pPr>
            <a:r>
              <a:rPr lang="ru-RU" dirty="0" smtClean="0"/>
              <a:t>– визуальное наблюдение;</a:t>
            </a:r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err="1" smtClean="0"/>
              <a:t>противокражные</a:t>
            </a:r>
            <a:r>
              <a:rPr lang="ru-RU" dirty="0" smtClean="0"/>
              <a:t> системы;</a:t>
            </a:r>
          </a:p>
          <a:p>
            <a:pPr>
              <a:buNone/>
            </a:pPr>
            <a:r>
              <a:rPr lang="ru-RU" dirty="0" smtClean="0"/>
              <a:t>– видеонаблюдение;</a:t>
            </a:r>
          </a:p>
          <a:p>
            <a:pPr>
              <a:buNone/>
            </a:pPr>
            <a:r>
              <a:rPr lang="ru-RU" dirty="0" smtClean="0"/>
              <a:t>– обзорные зеркала.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995936" y="1916832"/>
            <a:ext cx="504056" cy="936104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8448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Влияние совершенствования систем защиты товаров на показатели деятельности торгового предприятия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453906"/>
              </p:ext>
            </p:extLst>
          </p:nvPr>
        </p:nvGraphicFramePr>
        <p:xfrm>
          <a:off x="323528" y="2348879"/>
          <a:ext cx="8568952" cy="4498822"/>
        </p:xfrm>
        <a:graphic>
          <a:graphicData uri="http://schemas.openxmlformats.org/drawingml/2006/table">
            <a:tbl>
              <a:tblPr/>
              <a:tblGrid>
                <a:gridCol w="2304021"/>
                <a:gridCol w="1980865"/>
                <a:gridCol w="1331738"/>
                <a:gridCol w="1152128"/>
                <a:gridCol w="1800200"/>
              </a:tblGrid>
              <a:tr h="987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Показатели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Единица измерения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/>
                        <a:t>2019 </a:t>
                      </a:r>
                      <a:r>
                        <a:rPr lang="ru-RU" sz="2800" dirty="0"/>
                        <a:t>г.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/>
                        <a:t>2020 </a:t>
                      </a:r>
                      <a:r>
                        <a:rPr lang="ru-RU" sz="2800" dirty="0"/>
                        <a:t>г.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Отклонение (-,+)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Товарооборот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т.р.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1100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1300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200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Численность работников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человек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9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7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2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Прибыль от продаж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т.р.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250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370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120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Потери от хищений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/>
                        <a:t>т.р</a:t>
                      </a:r>
                      <a:r>
                        <a:rPr lang="ru-RU" sz="2800" dirty="0"/>
                        <a:t>.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15 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7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8</a:t>
                      </a: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6561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Динамика изменения количества краж со стороны персонала</a:t>
            </a:r>
            <a:br>
              <a:rPr lang="ru-RU" dirty="0" smtClean="0"/>
            </a:br>
            <a:r>
              <a:rPr lang="ru-RU" dirty="0" smtClean="0"/>
              <a:t>и покупателей в период 2019г и 2020 г.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06021690"/>
              </p:ext>
            </p:extLst>
          </p:nvPr>
        </p:nvGraphicFramePr>
        <p:xfrm>
          <a:off x="395536" y="2204864"/>
          <a:ext cx="835292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</TotalTime>
  <Words>357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 Для защиты магазина от хищений сегодня используется целый комплекс решений, таких как: </vt:lpstr>
      <vt:lpstr>ПОТЕРИ ТОРГОВЫХ ОРГАНИЗАЦИЙ</vt:lpstr>
      <vt:lpstr>Мероприятия, способствующие снижению хищений в магазине:</vt:lpstr>
      <vt:lpstr>ОБЪЕКТ ИССЛЕДОВАНИЯ:</vt:lpstr>
      <vt:lpstr> Системы защиты от краж предприятия ООО «Kari» состоят из комплексной системы безопасности: </vt:lpstr>
      <vt:lpstr> Влияние совершенствования систем защиты товаров на показатели деятельности торгового предприятия </vt:lpstr>
      <vt:lpstr> Динамика изменения количества краж со стороны персонала и покупателей в период 2019г и 2020 г. </vt:lpstr>
      <vt:lpstr>Пути предотвращения хищений товаров в магазине: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Злыгостева Галина Витальевна</cp:lastModifiedBy>
  <cp:revision>20</cp:revision>
  <dcterms:created xsi:type="dcterms:W3CDTF">2018-05-22T01:12:15Z</dcterms:created>
  <dcterms:modified xsi:type="dcterms:W3CDTF">2021-05-26T02:45:19Z</dcterms:modified>
</cp:coreProperties>
</file>